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56" r:id="rId3"/>
    <p:sldId id="270" r:id="rId4"/>
    <p:sldId id="272" r:id="rId5"/>
    <p:sldId id="277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24.03.2021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24.03.2021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24.03.2021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24.03.2021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24.03.2021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24.03.2021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24.03.2021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24.03.2021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24.03.2021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24.03.2021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24.03.2021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60000"/>
                <a:lumOff val="40000"/>
              </a:schemeClr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24.03.2021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23528" y="404664"/>
            <a:ext cx="8424936" cy="6048672"/>
          </a:xfrm>
        </p:spPr>
        <p:txBody>
          <a:bodyPr>
            <a:normAutofit fontScale="92500" lnSpcReduction="20000"/>
          </a:bodyPr>
          <a:lstStyle/>
          <a:p>
            <a:endParaRPr lang="cs-CZ" sz="6000" dirty="0">
              <a:solidFill>
                <a:schemeClr val="tx1"/>
              </a:solidFill>
            </a:endParaRPr>
          </a:p>
          <a:p>
            <a:r>
              <a:rPr lang="cs-CZ" sz="6000" b="1" dirty="0">
                <a:solidFill>
                  <a:schemeClr val="tx1"/>
                </a:solidFill>
              </a:rPr>
              <a:t>VĚTA JEDNODUCHÁ A SOUVĚTÍ</a:t>
            </a:r>
          </a:p>
          <a:p>
            <a:r>
              <a:rPr lang="cs-CZ" sz="6000" b="1">
                <a:solidFill>
                  <a:schemeClr val="tx1"/>
                </a:solidFill>
              </a:rPr>
              <a:t>ČÁRKA V SOUVĚTÍ</a:t>
            </a:r>
            <a:endParaRPr lang="cs-CZ" sz="6000" b="1" dirty="0">
              <a:solidFill>
                <a:schemeClr val="tx1"/>
              </a:solidFill>
            </a:endParaRPr>
          </a:p>
          <a:p>
            <a:r>
              <a:rPr lang="cs-CZ" sz="6000" b="1" dirty="0">
                <a:solidFill>
                  <a:schemeClr val="tx1"/>
                </a:solidFill>
              </a:rPr>
              <a:t>NAHRAZOVÁNÍ VEDLEJŠÍ VĚTY VĚTNÝM ČLENEM </a:t>
            </a:r>
          </a:p>
          <a:p>
            <a:r>
              <a:rPr lang="cs-CZ" sz="6000" b="1" dirty="0">
                <a:solidFill>
                  <a:schemeClr val="tx1"/>
                </a:solidFill>
              </a:rPr>
              <a:t>A NAOPAK</a:t>
            </a:r>
          </a:p>
        </p:txBody>
      </p:sp>
    </p:spTree>
    <p:extLst>
      <p:ext uri="{BB962C8B-B14F-4D97-AF65-F5344CB8AC3E}">
        <p14:creationId xmlns:p14="http://schemas.microsoft.com/office/powerpoint/2010/main" val="1691960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E559C2-1DBC-4CC2-A4F5-FFD1938FA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233" y="269295"/>
            <a:ext cx="8229600" cy="676672"/>
          </a:xfrm>
        </p:spPr>
        <p:txBody>
          <a:bodyPr>
            <a:noAutofit/>
          </a:bodyPr>
          <a:lstStyle/>
          <a:p>
            <a:r>
              <a:rPr lang="cs-CZ" b="1" dirty="0"/>
              <a:t>VĚTA JEDNODUCHÁ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9DED0DA-63CC-40D9-B395-AEFA22566C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3548" y="1028688"/>
            <a:ext cx="8636903" cy="676672"/>
          </a:xfrm>
        </p:spPr>
        <p:txBody>
          <a:bodyPr/>
          <a:lstStyle/>
          <a:p>
            <a:r>
              <a:rPr lang="cs-CZ" altLang="cs-CZ" sz="2800" dirty="0"/>
              <a:t>má </a:t>
            </a:r>
            <a:r>
              <a:rPr lang="cs-CZ" altLang="cs-CZ" sz="2800" b="1" dirty="0">
                <a:solidFill>
                  <a:srgbClr val="FFC000"/>
                </a:solidFill>
              </a:rPr>
              <a:t>jedno</a:t>
            </a:r>
            <a:r>
              <a:rPr lang="cs-CZ" altLang="cs-CZ" sz="2800" dirty="0"/>
              <a:t> sloveso v určitém tvaru</a:t>
            </a:r>
          </a:p>
          <a:p>
            <a:endParaRPr lang="cs-CZ" dirty="0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E2172DB8-F349-472B-B607-1D1065D15A50}"/>
              </a:ext>
            </a:extLst>
          </p:cNvPr>
          <p:cNvSpPr/>
          <p:nvPr/>
        </p:nvSpPr>
        <p:spPr>
          <a:xfrm>
            <a:off x="435358" y="3073568"/>
            <a:ext cx="84969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altLang="cs-CZ" b="1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A9C3DADE-906F-4FD1-971E-2F0948B37D01}"/>
              </a:ext>
            </a:extLst>
          </p:cNvPr>
          <p:cNvSpPr/>
          <p:nvPr/>
        </p:nvSpPr>
        <p:spPr>
          <a:xfrm>
            <a:off x="111830" y="1814207"/>
            <a:ext cx="78445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2800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Jana </a:t>
            </a:r>
            <a:r>
              <a:rPr lang="cs-CZ" altLang="cs-CZ" sz="2800" b="1" i="1" dirty="0">
                <a:solidFill>
                  <a:srgbClr val="FFC000"/>
                </a:solidFill>
              </a:rPr>
              <a:t>píše</a:t>
            </a:r>
            <a:r>
              <a:rPr lang="cs-CZ" altLang="cs-CZ" sz="2800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domácí úkol z českého jazyka.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5B55C1F4-7035-491C-A9AA-F1DC27F0D2B5}"/>
              </a:ext>
            </a:extLst>
          </p:cNvPr>
          <p:cNvSpPr/>
          <p:nvPr/>
        </p:nvSpPr>
        <p:spPr>
          <a:xfrm>
            <a:off x="103650" y="4043520"/>
            <a:ext cx="86409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sz="2800" dirty="0"/>
              <a:t>je spojení </a:t>
            </a:r>
            <a:r>
              <a:rPr lang="cs-CZ" altLang="cs-CZ" sz="2800" b="1" dirty="0">
                <a:solidFill>
                  <a:srgbClr val="FFC000"/>
                </a:solidFill>
              </a:rPr>
              <a:t>dvou nebo více </a:t>
            </a:r>
            <a:r>
              <a:rPr lang="cs-CZ" altLang="cs-CZ" sz="2800" dirty="0"/>
              <a:t>vět do větného celku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sz="2800" dirty="0"/>
              <a:t>počet vět tedy odpovídá </a:t>
            </a:r>
            <a:r>
              <a:rPr lang="cs-CZ" altLang="cs-CZ" sz="2800" b="1" dirty="0">
                <a:solidFill>
                  <a:srgbClr val="FFC000"/>
                </a:solidFill>
              </a:rPr>
              <a:t>počtu určitých sloves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965F1698-8B46-4F61-8B07-DEEA1666842D}"/>
              </a:ext>
            </a:extLst>
          </p:cNvPr>
          <p:cNvSpPr/>
          <p:nvPr/>
        </p:nvSpPr>
        <p:spPr>
          <a:xfrm>
            <a:off x="146109" y="5549310"/>
            <a:ext cx="856104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cs-CZ" sz="2800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Martin </a:t>
            </a:r>
            <a:r>
              <a:rPr lang="cs-CZ" sz="2800" b="1" i="1" dirty="0">
                <a:solidFill>
                  <a:srgbClr val="FFC000"/>
                </a:solidFill>
              </a:rPr>
              <a:t>přišel</a:t>
            </a:r>
            <a:r>
              <a:rPr lang="cs-CZ" sz="2800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pozdě do školy, protože mu </a:t>
            </a:r>
            <a:r>
              <a:rPr lang="cs-CZ" sz="2800" b="1" i="1" dirty="0">
                <a:solidFill>
                  <a:srgbClr val="FFC000"/>
                </a:solidFill>
              </a:rPr>
              <a:t>ujel</a:t>
            </a:r>
            <a:r>
              <a:rPr lang="cs-CZ" sz="2800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vlak.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altLang="cs-CZ" sz="3200" b="1" dirty="0"/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3E3FB407-C68C-4389-8779-D332A621BCA1}"/>
              </a:ext>
            </a:extLst>
          </p:cNvPr>
          <p:cNvSpPr/>
          <p:nvPr/>
        </p:nvSpPr>
        <p:spPr>
          <a:xfrm>
            <a:off x="2138130" y="2993722"/>
            <a:ext cx="4572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altLang="cs-CZ" sz="4400" b="1" dirty="0"/>
              <a:t>SOUVĚTÍ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B05598-A6C1-4D6B-BD76-FC78C6FCF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SOUVĚTÍ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7C5BD2D-2903-4FA8-9E35-C37B384CC6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124744"/>
            <a:ext cx="8928992" cy="5733256"/>
          </a:xfrm>
        </p:spPr>
        <p:txBody>
          <a:bodyPr>
            <a:normAutofit/>
          </a:bodyPr>
          <a:lstStyle/>
          <a:p>
            <a:r>
              <a:rPr lang="cs-CZ" sz="2400" dirty="0"/>
              <a:t>věty jsou volně přiřazeny a jsou </a:t>
            </a:r>
            <a:r>
              <a:rPr lang="cs-CZ" sz="2400" b="1" dirty="0">
                <a:solidFill>
                  <a:srgbClr val="FFC000"/>
                </a:solidFill>
              </a:rPr>
              <a:t>odděleny čárkou</a:t>
            </a:r>
          </a:p>
          <a:p>
            <a:endParaRPr lang="cs-CZ" sz="2400" dirty="0"/>
          </a:p>
          <a:p>
            <a:r>
              <a:rPr lang="cs-CZ" sz="2400" dirty="0"/>
              <a:t>věty jsou spojeny </a:t>
            </a:r>
            <a:r>
              <a:rPr lang="cs-CZ" sz="2400" b="1" dirty="0">
                <a:solidFill>
                  <a:srgbClr val="FFC000"/>
                </a:solidFill>
              </a:rPr>
              <a:t>spojovacími výrazy</a:t>
            </a:r>
          </a:p>
          <a:p>
            <a:pPr marL="0" indent="0">
              <a:buNone/>
            </a:pPr>
            <a:endParaRPr lang="cs-CZ" sz="2400" b="1" dirty="0">
              <a:solidFill>
                <a:srgbClr val="FFC000"/>
              </a:solidFill>
            </a:endParaRPr>
          </a:p>
          <a:p>
            <a:pPr lvl="1"/>
            <a:r>
              <a:rPr lang="cs-CZ" sz="2400" b="1" dirty="0">
                <a:solidFill>
                  <a:srgbClr val="FFC000"/>
                </a:solidFill>
              </a:rPr>
              <a:t>spojky</a:t>
            </a:r>
            <a:r>
              <a:rPr lang="cs-CZ" sz="2400" dirty="0"/>
              <a:t> – </a:t>
            </a:r>
            <a:r>
              <a:rPr lang="cs-CZ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souřadicí</a:t>
            </a:r>
            <a:r>
              <a:rPr lang="cs-CZ" sz="2400" dirty="0"/>
              <a:t> (a, i, ani, nebo, ale, však, neboť)</a:t>
            </a:r>
          </a:p>
          <a:p>
            <a:pPr marL="457200" lvl="1" indent="0">
              <a:buNone/>
            </a:pPr>
            <a:r>
              <a:rPr lang="cs-CZ" sz="2400" dirty="0"/>
              <a:t>	          – </a:t>
            </a:r>
            <a:r>
              <a:rPr lang="cs-CZ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podřadicí</a:t>
            </a:r>
            <a:r>
              <a:rPr lang="cs-CZ" sz="2400" dirty="0"/>
              <a:t> (že, aby, když, až, protože, ačkoli)</a:t>
            </a:r>
          </a:p>
          <a:p>
            <a:pPr marL="457200" lvl="1" indent="0">
              <a:buNone/>
            </a:pPr>
            <a:endParaRPr lang="cs-CZ" sz="2400" dirty="0"/>
          </a:p>
          <a:p>
            <a:pPr lvl="1"/>
            <a:r>
              <a:rPr lang="cs-CZ" sz="2400" b="1" dirty="0">
                <a:solidFill>
                  <a:srgbClr val="FFC000"/>
                </a:solidFill>
              </a:rPr>
              <a:t>zájmena</a:t>
            </a:r>
            <a:r>
              <a:rPr lang="cs-CZ" sz="2400" dirty="0"/>
              <a:t> (kdo, co, jaký, který, čí, jenž)</a:t>
            </a:r>
          </a:p>
          <a:p>
            <a:pPr marL="457200" lvl="1" indent="0">
              <a:buNone/>
            </a:pPr>
            <a:endParaRPr lang="cs-CZ" sz="2400" dirty="0"/>
          </a:p>
          <a:p>
            <a:pPr lvl="1"/>
            <a:r>
              <a:rPr lang="cs-CZ" sz="2400" b="1" dirty="0">
                <a:solidFill>
                  <a:srgbClr val="FFC000"/>
                </a:solidFill>
              </a:rPr>
              <a:t>příslovce</a:t>
            </a:r>
            <a:r>
              <a:rPr lang="cs-CZ" sz="2400" dirty="0"/>
              <a:t> (kdy, kde, jak, proč, odkud, kudy)</a:t>
            </a:r>
          </a:p>
          <a:p>
            <a:pPr marL="457200" lvl="1" indent="0">
              <a:buNone/>
            </a:pPr>
            <a:endParaRPr lang="cs-CZ" sz="2400" dirty="0"/>
          </a:p>
          <a:p>
            <a:pPr>
              <a:lnSpc>
                <a:spcPct val="90000"/>
              </a:lnSpc>
            </a:pPr>
            <a:r>
              <a:rPr lang="cs-CZ" sz="2400" dirty="0"/>
              <a:t>před spojkami </a:t>
            </a:r>
            <a:r>
              <a:rPr lang="cs-CZ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a, i, ani, nebo </a:t>
            </a:r>
            <a:r>
              <a:rPr lang="cs-CZ" sz="2400" dirty="0"/>
              <a:t>v souvětí </a:t>
            </a:r>
            <a:r>
              <a:rPr lang="cs-CZ" sz="2400" b="1" dirty="0">
                <a:solidFill>
                  <a:srgbClr val="FFC000"/>
                </a:solidFill>
              </a:rPr>
              <a:t>čárku</a:t>
            </a:r>
            <a:r>
              <a:rPr lang="cs-CZ" sz="2400" dirty="0"/>
              <a:t> obyčejně </a:t>
            </a:r>
            <a:r>
              <a:rPr lang="cs-CZ" sz="2400" b="1" dirty="0">
                <a:solidFill>
                  <a:srgbClr val="FFC000"/>
                </a:solidFill>
              </a:rPr>
              <a:t>nepíšeme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53201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A93DDB-B6BF-495A-B05E-0B1CFF409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ČÁRKA VE VĚTĚ JEDNODUCHÉ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C74F027-FE93-49AA-A7FD-95ECA00470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052736"/>
            <a:ext cx="8856984" cy="5472608"/>
          </a:xfrm>
        </p:spPr>
        <p:txBody>
          <a:bodyPr/>
          <a:lstStyle/>
          <a:p>
            <a:r>
              <a:rPr lang="cs-CZ" sz="28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členy několikanásobného větného členu</a:t>
            </a:r>
          </a:p>
          <a:p>
            <a:pPr marL="0" indent="0">
              <a:buNone/>
            </a:pPr>
            <a:r>
              <a:rPr lang="cs-CZ" sz="2800" b="1" dirty="0"/>
              <a:t>    </a:t>
            </a:r>
            <a:r>
              <a:rPr lang="cs-CZ" sz="2800" b="1" i="1" dirty="0"/>
              <a:t>Ve váze byly </a:t>
            </a:r>
            <a:r>
              <a:rPr lang="cs-CZ" sz="2800" b="1" i="1" dirty="0">
                <a:solidFill>
                  <a:srgbClr val="FFC000"/>
                </a:solidFill>
              </a:rPr>
              <a:t>růže, karafiáty a tulipány</a:t>
            </a:r>
            <a:r>
              <a:rPr lang="cs-CZ" sz="2800" b="1" i="1" dirty="0"/>
              <a:t>.</a:t>
            </a:r>
            <a:endParaRPr lang="cs-CZ" sz="2800" b="1" dirty="0"/>
          </a:p>
          <a:p>
            <a:r>
              <a:rPr lang="cs-CZ" sz="28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přístavek</a:t>
            </a:r>
          </a:p>
          <a:p>
            <a:pPr marL="0" indent="0">
              <a:buNone/>
            </a:pPr>
            <a:r>
              <a:rPr lang="cs-CZ" sz="2800" b="1" dirty="0"/>
              <a:t>    </a:t>
            </a:r>
            <a:r>
              <a:rPr lang="cs-CZ" sz="2800" b="1" i="1" dirty="0"/>
              <a:t>Praha</a:t>
            </a:r>
            <a:r>
              <a:rPr lang="cs-CZ" sz="2800" b="1" i="1" dirty="0">
                <a:solidFill>
                  <a:srgbClr val="FFC000"/>
                </a:solidFill>
              </a:rPr>
              <a:t>, hlavní město ČR, </a:t>
            </a:r>
            <a:r>
              <a:rPr lang="cs-CZ" sz="2800" b="1" i="1" dirty="0"/>
              <a:t>je krásné město.</a:t>
            </a:r>
            <a:endParaRPr lang="cs-CZ" sz="2800" dirty="0"/>
          </a:p>
          <a:p>
            <a:r>
              <a:rPr lang="cs-CZ" sz="28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oslovení</a:t>
            </a:r>
          </a:p>
          <a:p>
            <a:pPr marL="0" indent="0">
              <a:buNone/>
            </a:pPr>
            <a:r>
              <a:rPr lang="cs-CZ" sz="2800" b="1" dirty="0"/>
              <a:t>    </a:t>
            </a:r>
            <a:r>
              <a:rPr lang="cs-CZ" sz="2800" b="1" i="1" dirty="0"/>
              <a:t>Kde jsi</a:t>
            </a:r>
            <a:r>
              <a:rPr lang="cs-CZ" sz="2800" b="1" i="1" dirty="0">
                <a:solidFill>
                  <a:srgbClr val="FFC000"/>
                </a:solidFill>
              </a:rPr>
              <a:t>, Lenko, </a:t>
            </a:r>
            <a:r>
              <a:rPr lang="cs-CZ" sz="2800" b="1" i="1" dirty="0"/>
              <a:t>byla?</a:t>
            </a:r>
            <a:endParaRPr lang="cs-CZ" sz="2800" dirty="0"/>
          </a:p>
          <a:p>
            <a:r>
              <a:rPr lang="cs-CZ" sz="28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citoslovce, které neplní funkci větného členu</a:t>
            </a:r>
          </a:p>
          <a:p>
            <a:pPr marL="0" indent="0">
              <a:buNone/>
            </a:pPr>
            <a:r>
              <a:rPr lang="cs-CZ" sz="2800" b="1" dirty="0"/>
              <a:t>     </a:t>
            </a:r>
            <a:r>
              <a:rPr lang="cs-CZ" sz="2800" b="1" i="1" dirty="0">
                <a:solidFill>
                  <a:srgbClr val="FFC000"/>
                </a:solidFill>
              </a:rPr>
              <a:t>Fuj, </a:t>
            </a:r>
            <a:r>
              <a:rPr lang="cs-CZ" sz="2800" b="1" i="1" dirty="0"/>
              <a:t>to jsem se lekla.</a:t>
            </a:r>
            <a:endParaRPr lang="cs-CZ" sz="2800" dirty="0"/>
          </a:p>
          <a:p>
            <a:r>
              <a:rPr lang="cs-CZ" sz="28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přívlastek volný</a:t>
            </a:r>
          </a:p>
          <a:p>
            <a:pPr marL="0" indent="0">
              <a:buNone/>
            </a:pPr>
            <a:r>
              <a:rPr lang="cs-CZ" sz="2800" b="1" dirty="0"/>
              <a:t>     </a:t>
            </a:r>
            <a:r>
              <a:rPr lang="cs-CZ" sz="2800" b="1" i="1" dirty="0"/>
              <a:t>Lokomotiva</a:t>
            </a:r>
            <a:r>
              <a:rPr lang="cs-CZ" sz="2800" b="1" i="1" dirty="0">
                <a:solidFill>
                  <a:srgbClr val="FFC000"/>
                </a:solidFill>
              </a:rPr>
              <a:t>, vypouštějící páru, </a:t>
            </a:r>
            <a:r>
              <a:rPr lang="cs-CZ" sz="2800" b="1" i="1" dirty="0"/>
              <a:t>vjížděla do nádraží.</a:t>
            </a: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29167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30B7B3-6DFD-4586-994E-403E311F1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dirty="0"/>
              <a:t>NAHRAZOVÁNÍ VEDLEJŠÍCH VĚT VĚTNÝM ČLENEM A NAOPAK:</a:t>
            </a:r>
          </a:p>
        </p:txBody>
      </p:sp>
      <p:graphicFrame>
        <p:nvGraphicFramePr>
          <p:cNvPr id="6" name="Zástupný symbol pro obsah 5">
            <a:extLst>
              <a:ext uri="{FF2B5EF4-FFF2-40B4-BE49-F238E27FC236}">
                <a16:creationId xmlns:a16="http://schemas.microsoft.com/office/drawing/2014/main" id="{FF2763CB-DFEF-4787-917D-4D00301C92A9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11010504"/>
              </p:ext>
            </p:extLst>
          </p:nvPr>
        </p:nvGraphicFramePr>
        <p:xfrm>
          <a:off x="107504" y="1524217"/>
          <a:ext cx="4536504" cy="52653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36504">
                  <a:extLst>
                    <a:ext uri="{9D8B030D-6E8A-4147-A177-3AD203B41FA5}">
                      <a16:colId xmlns:a16="http://schemas.microsoft.com/office/drawing/2014/main" val="2223598250"/>
                    </a:ext>
                  </a:extLst>
                </a:gridCol>
              </a:tblGrid>
              <a:tr h="645238"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vedlejší věta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4666157"/>
                  </a:ext>
                </a:extLst>
              </a:tr>
              <a:tr h="852480">
                <a:tc>
                  <a:txBody>
                    <a:bodyPr/>
                    <a:lstStyle/>
                    <a:p>
                      <a:r>
                        <a:rPr lang="cs-CZ" sz="2000" b="1" dirty="0"/>
                        <a:t>Všichni se zajímají o to, </a:t>
                      </a:r>
                      <a:r>
                        <a:rPr lang="cs-CZ" sz="2000" b="1" dirty="0">
                          <a:solidFill>
                            <a:srgbClr val="FF0000"/>
                          </a:solidFill>
                        </a:rPr>
                        <a:t>co nám včera vyprávěl.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9067896"/>
                  </a:ext>
                </a:extLst>
              </a:tr>
              <a:tr h="645238">
                <a:tc>
                  <a:txBody>
                    <a:bodyPr/>
                    <a:lstStyle/>
                    <a:p>
                      <a:r>
                        <a:rPr lang="cs-CZ" sz="2000" b="1" dirty="0">
                          <a:solidFill>
                            <a:srgbClr val="FF0000"/>
                          </a:solidFill>
                        </a:rPr>
                        <a:t>Kdykoliv ho potkám</a:t>
                      </a:r>
                      <a:r>
                        <a:rPr lang="cs-CZ" sz="2000" b="1" dirty="0"/>
                        <a:t>, usmívá se.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401687"/>
                  </a:ext>
                </a:extLst>
              </a:tr>
              <a:tr h="825723">
                <a:tc>
                  <a:txBody>
                    <a:bodyPr/>
                    <a:lstStyle/>
                    <a:p>
                      <a:r>
                        <a:rPr lang="cs-CZ" sz="2000" b="1" dirty="0"/>
                        <a:t>Mám zážitek, </a:t>
                      </a:r>
                      <a:r>
                        <a:rPr lang="cs-CZ" sz="2000" b="1" dirty="0">
                          <a:solidFill>
                            <a:srgbClr val="FF0000"/>
                          </a:solidFill>
                        </a:rPr>
                        <a:t>na který nezapomenu.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6965404"/>
                  </a:ext>
                </a:extLst>
              </a:tr>
              <a:tr h="825723">
                <a:tc>
                  <a:txBody>
                    <a:bodyPr/>
                    <a:lstStyle/>
                    <a:p>
                      <a:r>
                        <a:rPr lang="cs-CZ" sz="2000" b="1" dirty="0"/>
                        <a:t>Přivedl jsem tě, </a:t>
                      </a:r>
                      <a:r>
                        <a:rPr lang="cs-CZ" sz="2000" b="1" dirty="0">
                          <a:solidFill>
                            <a:srgbClr val="FF0000"/>
                          </a:solidFill>
                        </a:rPr>
                        <a:t>abych ti to vysvětlil.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5235687"/>
                  </a:ext>
                </a:extLst>
              </a:tr>
              <a:tr h="825723">
                <a:tc>
                  <a:txBody>
                    <a:bodyPr/>
                    <a:lstStyle/>
                    <a:p>
                      <a:r>
                        <a:rPr lang="cs-CZ" sz="2000" b="1" dirty="0"/>
                        <a:t>Uviděli jsme špačky, </a:t>
                      </a:r>
                      <a:r>
                        <a:rPr lang="cs-CZ" sz="2000" b="1" dirty="0">
                          <a:solidFill>
                            <a:srgbClr val="FF0000"/>
                          </a:solidFill>
                        </a:rPr>
                        <a:t>jak poletují nad sadem.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6536539"/>
                  </a:ext>
                </a:extLst>
              </a:tr>
              <a:tr h="645238">
                <a:tc>
                  <a:txBody>
                    <a:bodyPr/>
                    <a:lstStyle/>
                    <a:p>
                      <a:r>
                        <a:rPr lang="cs-CZ" sz="2000" b="1" dirty="0">
                          <a:solidFill>
                            <a:srgbClr val="FF0000"/>
                          </a:solidFill>
                        </a:rPr>
                        <a:t>Kdo vyhraje, </a:t>
                      </a:r>
                      <a:r>
                        <a:rPr lang="cs-CZ" sz="2000" b="1" dirty="0"/>
                        <a:t>dostane medaili.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6928385"/>
                  </a:ext>
                </a:extLst>
              </a:tr>
            </a:tbl>
          </a:graphicData>
        </a:graphic>
      </p:graphicFrame>
      <p:graphicFrame>
        <p:nvGraphicFramePr>
          <p:cNvPr id="7" name="Zástupný symbol pro obsah 6">
            <a:extLst>
              <a:ext uri="{FF2B5EF4-FFF2-40B4-BE49-F238E27FC236}">
                <a16:creationId xmlns:a16="http://schemas.microsoft.com/office/drawing/2014/main" id="{AF40729A-C4D9-482C-9CB1-5E0030E838D4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3626094"/>
              </p:ext>
            </p:extLst>
          </p:nvPr>
        </p:nvGraphicFramePr>
        <p:xfrm>
          <a:off x="4932040" y="1524217"/>
          <a:ext cx="3816424" cy="52477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6424">
                  <a:extLst>
                    <a:ext uri="{9D8B030D-6E8A-4147-A177-3AD203B41FA5}">
                      <a16:colId xmlns:a16="http://schemas.microsoft.com/office/drawing/2014/main" val="4162276948"/>
                    </a:ext>
                  </a:extLst>
                </a:gridCol>
              </a:tblGrid>
              <a:tr h="658795"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větný člen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988845"/>
                  </a:ext>
                </a:extLst>
              </a:tr>
              <a:tr h="818556">
                <a:tc>
                  <a:txBody>
                    <a:bodyPr/>
                    <a:lstStyle/>
                    <a:p>
                      <a:r>
                        <a:rPr lang="cs-CZ" sz="2000" b="1" dirty="0"/>
                        <a:t>Všichni se zajímají </a:t>
                      </a:r>
                      <a:r>
                        <a:rPr lang="cs-CZ" sz="2000" b="1" dirty="0">
                          <a:solidFill>
                            <a:srgbClr val="FF0000"/>
                          </a:solidFill>
                        </a:rPr>
                        <a:t>o </a:t>
                      </a:r>
                      <a:r>
                        <a:rPr lang="cs-CZ" sz="2000" b="1" dirty="0">
                          <a:solidFill>
                            <a:schemeClr val="bg1"/>
                          </a:solidFill>
                        </a:rPr>
                        <a:t>včerejší </a:t>
                      </a:r>
                      <a:r>
                        <a:rPr lang="cs-CZ" sz="2000" b="1" dirty="0">
                          <a:solidFill>
                            <a:srgbClr val="FF0000"/>
                          </a:solidFill>
                        </a:rPr>
                        <a:t>vyprávění.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5943660"/>
                  </a:ext>
                </a:extLst>
              </a:tr>
              <a:tr h="657364">
                <a:tc>
                  <a:txBody>
                    <a:bodyPr/>
                    <a:lstStyle/>
                    <a:p>
                      <a:r>
                        <a:rPr lang="cs-CZ" sz="2000" b="1" dirty="0">
                          <a:solidFill>
                            <a:srgbClr val="FF0000"/>
                          </a:solidFill>
                        </a:rPr>
                        <a:t>Při setkání </a:t>
                      </a:r>
                      <a:r>
                        <a:rPr lang="cs-CZ" sz="2000" b="1" dirty="0"/>
                        <a:t>se vždy usmívá.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690886"/>
                  </a:ext>
                </a:extLst>
              </a:tr>
              <a:tr h="818556">
                <a:tc>
                  <a:txBody>
                    <a:bodyPr/>
                    <a:lstStyle/>
                    <a:p>
                      <a:r>
                        <a:rPr lang="cs-CZ" sz="2000" b="1" dirty="0"/>
                        <a:t>Mám </a:t>
                      </a:r>
                      <a:r>
                        <a:rPr lang="cs-CZ" sz="2000" b="1" dirty="0">
                          <a:solidFill>
                            <a:srgbClr val="FF0000"/>
                          </a:solidFill>
                        </a:rPr>
                        <a:t>nezapomenutelný</a:t>
                      </a:r>
                      <a:r>
                        <a:rPr lang="cs-CZ" sz="2000" b="1" dirty="0"/>
                        <a:t> zážitek.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2239142"/>
                  </a:ext>
                </a:extLst>
              </a:tr>
              <a:tr h="818556">
                <a:tc>
                  <a:txBody>
                    <a:bodyPr/>
                    <a:lstStyle/>
                    <a:p>
                      <a:r>
                        <a:rPr lang="cs-CZ" sz="2000" b="1" dirty="0"/>
                        <a:t>Přivedl jsem tě </a:t>
                      </a:r>
                      <a:r>
                        <a:rPr lang="cs-CZ" sz="2000" b="1" dirty="0">
                          <a:solidFill>
                            <a:srgbClr val="FF0000"/>
                          </a:solidFill>
                        </a:rPr>
                        <a:t>kvůli vysvětlení</a:t>
                      </a:r>
                      <a:r>
                        <a:rPr lang="cs-CZ" sz="2000" b="1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2211867"/>
                  </a:ext>
                </a:extLst>
              </a:tr>
              <a:tr h="818556">
                <a:tc>
                  <a:txBody>
                    <a:bodyPr/>
                    <a:lstStyle/>
                    <a:p>
                      <a:r>
                        <a:rPr lang="cs-CZ" sz="2000" b="1" dirty="0"/>
                        <a:t>Uviděli jsme špačky </a:t>
                      </a:r>
                      <a:r>
                        <a:rPr lang="cs-CZ" sz="2000" b="1" dirty="0">
                          <a:solidFill>
                            <a:srgbClr val="FF0000"/>
                          </a:solidFill>
                        </a:rPr>
                        <a:t>poletovat</a:t>
                      </a:r>
                      <a:r>
                        <a:rPr lang="cs-CZ" sz="2000" b="1" dirty="0"/>
                        <a:t> nad sadem.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8044260"/>
                  </a:ext>
                </a:extLst>
              </a:tr>
              <a:tr h="657364">
                <a:tc>
                  <a:txBody>
                    <a:bodyPr/>
                    <a:lstStyle/>
                    <a:p>
                      <a:r>
                        <a:rPr lang="cs-CZ" sz="2000" b="1" dirty="0">
                          <a:solidFill>
                            <a:srgbClr val="FF0000"/>
                          </a:solidFill>
                        </a:rPr>
                        <a:t>Vítěz</a:t>
                      </a:r>
                      <a:r>
                        <a:rPr lang="cs-CZ" sz="2000" b="1" dirty="0"/>
                        <a:t> dostane medaili.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5321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168202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612</TotalTime>
  <Words>310</Words>
  <Application>Microsoft Office PowerPoint</Application>
  <PresentationFormat>Předvádění na obrazovce (4:3)</PresentationFormat>
  <Paragraphs>51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8" baseType="lpstr">
      <vt:lpstr>Arial</vt:lpstr>
      <vt:lpstr>Calibri</vt:lpstr>
      <vt:lpstr>Motiv sady Office</vt:lpstr>
      <vt:lpstr>Prezentace aplikace PowerPoint</vt:lpstr>
      <vt:lpstr>VĚTA JEDNODUCHÁ</vt:lpstr>
      <vt:lpstr>SOUVĚTÍ</vt:lpstr>
      <vt:lpstr>ČÁRKA VE VĚTĚ JEDNODUCHÉ</vt:lpstr>
      <vt:lpstr>NAHRAZOVÁNÍ VEDLEJŠÍCH VĚT VĚTNÝM ČLENEM A NAOPAK: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TÉMA</dc:title>
  <dc:creator>hela</dc:creator>
  <cp:lastModifiedBy>Světluše Pospíšilová</cp:lastModifiedBy>
  <cp:revision>87</cp:revision>
  <dcterms:created xsi:type="dcterms:W3CDTF">2012-01-20T18:34:33Z</dcterms:created>
  <dcterms:modified xsi:type="dcterms:W3CDTF">2021-03-24T16:53:36Z</dcterms:modified>
</cp:coreProperties>
</file>